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240750" cy="3024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37" d="100"/>
          <a:sy n="37" d="100"/>
        </p:scale>
        <p:origin x="356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056" y="4949049"/>
            <a:ext cx="18054638" cy="10528100"/>
          </a:xfrm>
        </p:spPr>
        <p:txBody>
          <a:bodyPr anchor="b"/>
          <a:lstStyle>
            <a:lvl1pPr algn="ctr">
              <a:defRPr sz="1393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94" y="15883154"/>
            <a:ext cx="15930563" cy="7301067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030" indent="0" algn="ctr">
              <a:buNone/>
              <a:defRPr sz="4646"/>
            </a:lvl2pPr>
            <a:lvl3pPr marL="2124060" indent="0" algn="ctr">
              <a:buNone/>
              <a:defRPr sz="4181"/>
            </a:lvl3pPr>
            <a:lvl4pPr marL="3186090" indent="0" algn="ctr">
              <a:buNone/>
              <a:defRPr sz="3717"/>
            </a:lvl4pPr>
            <a:lvl5pPr marL="4248120" indent="0" algn="ctr">
              <a:buNone/>
              <a:defRPr sz="3717"/>
            </a:lvl5pPr>
            <a:lvl6pPr marL="5310149" indent="0" algn="ctr">
              <a:buNone/>
              <a:defRPr sz="3717"/>
            </a:lvl6pPr>
            <a:lvl7pPr marL="6372179" indent="0" algn="ctr">
              <a:buNone/>
              <a:defRPr sz="3717"/>
            </a:lvl7pPr>
            <a:lvl8pPr marL="7434209" indent="0" algn="ctr">
              <a:buNone/>
              <a:defRPr sz="3717"/>
            </a:lvl8pPr>
            <a:lvl9pPr marL="8496239" indent="0" algn="ctr">
              <a:buNone/>
              <a:defRPr sz="3717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09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67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00413" y="1610015"/>
            <a:ext cx="4580037" cy="2562724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303" y="1610015"/>
            <a:ext cx="13474601" cy="2562724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01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95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40" y="7539080"/>
            <a:ext cx="18320147" cy="12579118"/>
          </a:xfrm>
        </p:spPr>
        <p:txBody>
          <a:bodyPr anchor="b"/>
          <a:lstStyle>
            <a:lvl1pPr>
              <a:defRPr sz="1393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9240" y="20237201"/>
            <a:ext cx="18320147" cy="6615061"/>
          </a:xfrm>
        </p:spPr>
        <p:txBody>
          <a:bodyPr/>
          <a:lstStyle>
            <a:lvl1pPr marL="0" indent="0">
              <a:buNone/>
              <a:defRPr sz="5575">
                <a:solidFill>
                  <a:schemeClr val="tx1"/>
                </a:solidFill>
              </a:defRPr>
            </a:lvl1pPr>
            <a:lvl2pPr marL="1062030" indent="0">
              <a:buNone/>
              <a:defRPr sz="4646">
                <a:solidFill>
                  <a:schemeClr val="tx1">
                    <a:tint val="75000"/>
                  </a:schemeClr>
                </a:solidFill>
              </a:defRPr>
            </a:lvl2pPr>
            <a:lvl3pPr marL="2124060" indent="0">
              <a:buNone/>
              <a:defRPr sz="4181">
                <a:solidFill>
                  <a:schemeClr val="tx1">
                    <a:tint val="75000"/>
                  </a:schemeClr>
                </a:solidFill>
              </a:defRPr>
            </a:lvl3pPr>
            <a:lvl4pPr marL="318609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4pPr>
            <a:lvl5pPr marL="424812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5pPr>
            <a:lvl6pPr marL="531014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6pPr>
            <a:lvl7pPr marL="637217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7pPr>
            <a:lvl8pPr marL="743420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8pPr>
            <a:lvl9pPr marL="849623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78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0301" y="8050077"/>
            <a:ext cx="9027319" cy="191871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130" y="8050077"/>
            <a:ext cx="9027319" cy="191871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66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1610022"/>
            <a:ext cx="18320147" cy="584505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71" y="7413073"/>
            <a:ext cx="8985831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71" y="11046105"/>
            <a:ext cx="8985831" cy="162471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53131" y="7413073"/>
            <a:ext cx="9030085" cy="3633032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3131" y="11046105"/>
            <a:ext cx="9030085" cy="162471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0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23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93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0085" y="4354048"/>
            <a:ext cx="10753130" cy="21490205"/>
          </a:xfrm>
        </p:spPr>
        <p:txBody>
          <a:bodyPr/>
          <a:lstStyle>
            <a:lvl1pPr>
              <a:defRPr sz="7433"/>
            </a:lvl1pPr>
            <a:lvl2pPr>
              <a:defRPr sz="6504"/>
            </a:lvl2pPr>
            <a:lvl3pPr>
              <a:defRPr sz="5575"/>
            </a:lvl3pPr>
            <a:lvl4pPr>
              <a:defRPr sz="4646"/>
            </a:lvl4pPr>
            <a:lvl5pPr>
              <a:defRPr sz="4646"/>
            </a:lvl5pPr>
            <a:lvl6pPr>
              <a:defRPr sz="4646"/>
            </a:lvl6pPr>
            <a:lvl7pPr>
              <a:defRPr sz="4646"/>
            </a:lvl7pPr>
            <a:lvl8pPr>
              <a:defRPr sz="4646"/>
            </a:lvl8pPr>
            <a:lvl9pPr>
              <a:defRPr sz="464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0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6019"/>
            <a:ext cx="6850695" cy="7056067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0085" y="4354048"/>
            <a:ext cx="10753130" cy="21490205"/>
          </a:xfrm>
        </p:spPr>
        <p:txBody>
          <a:bodyPr anchor="t"/>
          <a:lstStyle>
            <a:lvl1pPr marL="0" indent="0">
              <a:buNone/>
              <a:defRPr sz="7433"/>
            </a:lvl1pPr>
            <a:lvl2pPr marL="1062030" indent="0">
              <a:buNone/>
              <a:defRPr sz="6504"/>
            </a:lvl2pPr>
            <a:lvl3pPr marL="2124060" indent="0">
              <a:buNone/>
              <a:defRPr sz="5575"/>
            </a:lvl3pPr>
            <a:lvl4pPr marL="3186090" indent="0">
              <a:buNone/>
              <a:defRPr sz="4646"/>
            </a:lvl4pPr>
            <a:lvl5pPr marL="4248120" indent="0">
              <a:buNone/>
              <a:defRPr sz="4646"/>
            </a:lvl5pPr>
            <a:lvl6pPr marL="5310149" indent="0">
              <a:buNone/>
              <a:defRPr sz="4646"/>
            </a:lvl6pPr>
            <a:lvl7pPr marL="6372179" indent="0">
              <a:buNone/>
              <a:defRPr sz="4646"/>
            </a:lvl7pPr>
            <a:lvl8pPr marL="7434209" indent="0">
              <a:buNone/>
              <a:defRPr sz="4646"/>
            </a:lvl8pPr>
            <a:lvl9pPr marL="8496239" indent="0">
              <a:buNone/>
              <a:defRPr sz="464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72087"/>
            <a:ext cx="6850695" cy="16807162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45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302" y="1610022"/>
            <a:ext cx="1832014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302" y="8050077"/>
            <a:ext cx="1832014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0301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4DE4-18E9-4D96-8800-AD00CFE3F9C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35999" y="28028274"/>
            <a:ext cx="7168753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01280" y="28028274"/>
            <a:ext cx="4779169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DCE6-22E9-4A12-B66D-E39200969A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28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24060" rtl="0" eaLnBrk="1" latinLnBrk="0" hangingPunct="1">
        <a:lnSpc>
          <a:spcPct val="90000"/>
        </a:lnSpc>
        <a:spcBef>
          <a:spcPct val="0"/>
        </a:spcBef>
        <a:buNone/>
        <a:defRPr sz="10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15" indent="-531015" algn="l" defTabSz="2124060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4" kern="1200">
          <a:solidFill>
            <a:schemeClr val="tx1"/>
          </a:solidFill>
          <a:latin typeface="+mn-lt"/>
          <a:ea typeface="+mn-ea"/>
          <a:cs typeface="+mn-cs"/>
        </a:defRPr>
      </a:lvl1pPr>
      <a:lvl2pPr marL="159304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07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10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77913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84116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90319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96522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902725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2pPr>
      <a:lvl3pPr marL="212406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3pPr>
      <a:lvl4pPr marL="318609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24812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31014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37217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43420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849623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7" Type="http://schemas.openxmlformats.org/officeDocument/2006/relationships/image" Target="../media/image6.png"/><Relationship Id="rId12" Type="http://schemas.openxmlformats.org/officeDocument/2006/relationships/hyperlink" Target="mailto:dyachenko@mirea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5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62446" y="3542613"/>
            <a:ext cx="93293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cap="all" dirty="0">
                <a:solidFill>
                  <a:srgbClr val="002060"/>
                </a:solidFill>
              </a:rPr>
              <a:t>фторирование </a:t>
            </a:r>
            <a:r>
              <a:rPr lang="ru-RU" sz="5400" b="1" cap="all" dirty="0" smtClean="0">
                <a:solidFill>
                  <a:srgbClr val="002060"/>
                </a:solidFill>
              </a:rPr>
              <a:t>диоксида </a:t>
            </a:r>
            <a:r>
              <a:rPr lang="ru-RU" sz="5400" b="1" cap="all" dirty="0">
                <a:solidFill>
                  <a:srgbClr val="002060"/>
                </a:solidFill>
              </a:rPr>
              <a:t>Церия </a:t>
            </a:r>
            <a:r>
              <a:rPr lang="ru-RU" sz="5400" b="1" cap="all" dirty="0" err="1">
                <a:solidFill>
                  <a:srgbClr val="002060"/>
                </a:solidFill>
              </a:rPr>
              <a:t>дифторидом</a:t>
            </a:r>
            <a:r>
              <a:rPr lang="ru-RU" sz="5400" b="1" cap="all" dirty="0">
                <a:solidFill>
                  <a:srgbClr val="002060"/>
                </a:solidFill>
              </a:rPr>
              <a:t> аммония</a:t>
            </a:r>
            <a:endParaRPr lang="ru-RU" sz="138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7627" y="6210114"/>
            <a:ext cx="912415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А.Н.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Дьяченко, 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И.М.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Гладков, 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А.В.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Ремпель, </a:t>
            </a:r>
            <a:r>
              <a:rPr lang="ru-RU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К.А.Серебернникова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Е.В.Фесик</a:t>
            </a:r>
            <a:endParaRPr lang="ru-RU" sz="2000" b="1" baseline="30000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МИРЭА 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Российский технологический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университет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АО 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«Соликамский магниевый завод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50278" y="7497605"/>
            <a:ext cx="92742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/>
              <a:t>Аннотация. </a:t>
            </a:r>
            <a:r>
              <a:rPr lang="ru-RU" sz="2000" dirty="0"/>
              <a:t>В статье приведены результаты исследования фторирования диоксида церия </a:t>
            </a:r>
            <a:r>
              <a:rPr lang="ru-RU" sz="2000" dirty="0" err="1"/>
              <a:t>дифторидом</a:t>
            </a:r>
            <a:r>
              <a:rPr lang="ru-RU" sz="2000" dirty="0"/>
              <a:t> аммония. Проведены термогравиметрические исследования химического взаимодействия. Рассмотрен механизм химической реакции, включающий четыре стадии взаимодействия с образованием </a:t>
            </a:r>
            <a:r>
              <a:rPr lang="ru-RU" sz="2000" dirty="0" err="1"/>
              <a:t>гептафтороцеррата</a:t>
            </a:r>
            <a:r>
              <a:rPr lang="ru-RU" sz="2000" dirty="0"/>
              <a:t> аммония на первой стадии и его дальнейшей </a:t>
            </a:r>
            <a:r>
              <a:rPr lang="ru-RU" sz="2000" dirty="0" err="1"/>
              <a:t>термодеструкции</a:t>
            </a:r>
            <a:r>
              <a:rPr lang="ru-RU" sz="2000" dirty="0"/>
              <a:t> до простого фторида и восстановления до </a:t>
            </a:r>
            <a:r>
              <a:rPr lang="ru-RU" sz="2000" dirty="0" err="1"/>
              <a:t>трифторида</a:t>
            </a:r>
            <a:r>
              <a:rPr lang="ru-RU" sz="2000" dirty="0"/>
              <a:t> церия с выделением кислорода. Экспериментально изучена кинетика реакции фторирования, в </a:t>
            </a:r>
            <a:r>
              <a:rPr lang="ru-RU" sz="2000" dirty="0" err="1"/>
              <a:t>т.ч</a:t>
            </a:r>
            <a:r>
              <a:rPr lang="ru-RU" sz="2000" dirty="0"/>
              <a:t>. отдельно стадия фторирования диоксида церия до </a:t>
            </a:r>
            <a:r>
              <a:rPr lang="ru-RU" sz="2000" dirty="0" err="1"/>
              <a:t>гептафтороцеррата</a:t>
            </a:r>
            <a:r>
              <a:rPr lang="ru-RU" sz="2000" dirty="0"/>
              <a:t> аммония и отдельно следующая стадия </a:t>
            </a:r>
            <a:r>
              <a:rPr lang="ru-RU" sz="2000" dirty="0" err="1"/>
              <a:t>термодеструкции</a:t>
            </a:r>
            <a:r>
              <a:rPr lang="ru-RU" sz="2000" dirty="0"/>
              <a:t> до </a:t>
            </a:r>
            <a:r>
              <a:rPr lang="ru-RU" sz="2000" dirty="0" err="1"/>
              <a:t>трифторида</a:t>
            </a:r>
            <a:r>
              <a:rPr lang="ru-RU" sz="2000" dirty="0"/>
              <a:t> церия. Проведены термодинамические расчёты тепловыделения реакции фторирования, показаны материальные потоки процесса получения </a:t>
            </a:r>
            <a:r>
              <a:rPr lang="ru-RU" sz="2000" dirty="0" err="1"/>
              <a:t>трифторида</a:t>
            </a:r>
            <a:r>
              <a:rPr lang="ru-RU" sz="2000" dirty="0"/>
              <a:t> церия из диоксида церия с выделением газообразных воды, аммиака, </a:t>
            </a:r>
            <a:r>
              <a:rPr lang="ru-RU" sz="2000" dirty="0" err="1"/>
              <a:t>фтороводорода</a:t>
            </a:r>
            <a:r>
              <a:rPr lang="ru-RU" sz="2000" dirty="0"/>
              <a:t> и кислорода.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79037" y="11767844"/>
            <a:ext cx="19052063" cy="96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ru-RU" sz="2000" b="1" u="sng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Цель работы </a:t>
            </a: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изучение технологических параметры процесса фторирования диоксида церия </a:t>
            </a:r>
            <a:r>
              <a:rPr lang="ru-RU" sz="2000" b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дифторидом</a:t>
            </a:r>
            <a:r>
              <a:rPr lang="ru-RU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аммония, раскрытие последовательности химических превращений, определение оптимальных температурных режимов  и скорости химических реакций на каждой стадии. </a:t>
            </a:r>
          </a:p>
        </p:txBody>
      </p:sp>
      <p:pic>
        <p:nvPicPr>
          <p:cNvPr id="16" name="Рисунок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308" y="12964114"/>
            <a:ext cx="5727124" cy="364709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1319116" y="16744387"/>
            <a:ext cx="57835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Рис. 1. Термограмма смеси </a:t>
            </a:r>
            <a:r>
              <a:rPr lang="en-US" sz="2000" b="1" i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CeO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 воздухе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972112" y="17298385"/>
                <a:ext cx="6619409" cy="84434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9580"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По данным термогравиметрического анализа фторирование диоксида церия </a:t>
                </a:r>
                <a:r>
                  <a:rPr lang="ru-RU" sz="2000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дифторидом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аммония на воздухе протекает в четыре стадии</a:t>
                </a:r>
                <a:r>
                  <a:rPr lang="ru-RU" sz="20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indent="449580" algn="just">
                  <a:lnSpc>
                    <a:spcPct val="130000"/>
                  </a:lnSpc>
                  <a:spcAft>
                    <a:spcPts val="0"/>
                  </a:spcAft>
                </a:pPr>
                <a:endParaRPr lang="ru-RU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49580"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Стадия 1: 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30–130 °C, потеря массы составляет 9%, что соответствует удалению двух молекул воды. Процесс сопровождается </a:t>
                </a:r>
                <a:r>
                  <a:rPr lang="ru-RU" sz="2000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эндоэффектом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при 126 °C.</a:t>
                </a:r>
                <a:endParaRPr lang="ru-RU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2000" b="1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CeO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​+4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NH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HF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​→(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NH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​)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</a:t>
                </a:r>
                <a:r>
                  <a:rPr lang="en-US" sz="2000" b="1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CeF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​+2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H</a:t>
                </a:r>
                <a:r>
                  <a:rPr lang="ru-RU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</a:t>
                </a:r>
                <a:r>
                  <a:rPr lang="en-US" sz="2000" b="1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O</a:t>
                </a:r>
                <a:endParaRPr lang="ru-RU" sz="2000" b="1" dirty="0" smtClean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endParaRPr lang="ru-RU" sz="2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449580"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Стадия 2: 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130–220 °C, потеря массы 33% с </a:t>
                </a:r>
                <a:r>
                  <a:rPr lang="ru-RU" sz="2000" dirty="0" err="1">
                    <a:ea typeface="Calibri" panose="020F0502020204030204" pitchFamily="34" charset="0"/>
                    <a:cs typeface="Times New Roman" panose="02020603050405020304" pitchFamily="18" charset="0"/>
                  </a:rPr>
                  <a:t>эндоэффектом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при 185 °C. </a:t>
                </a:r>
                <a:endParaRPr lang="ru-RU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(NH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​)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​CeF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​→(NH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​)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​CeF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​+2HF+2NH</a:t>
                </a:r>
                <a:r>
                  <a:rPr lang="en-US" sz="2000" b="1" baseline="-25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en-US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​+</a:t>
                </a:r>
                <a:r>
                  <a:rPr lang="en-US" sz="2000" b="1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5HF</a:t>
                </a:r>
                <a:endParaRPr lang="ru-RU" sz="2000" b="1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endParaRPr lang="ru-RU" sz="2000" b="1" dirty="0" smtClean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000" b="1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Стадии </a:t>
                </a: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3-4: </a:t>
                </a:r>
                <a:r>
                  <a:rPr lang="ru-RU" sz="20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220–350 °C с двумя плохо разделёнными стадиями при 283 и 324 °C  </a:t>
                </a:r>
                <a:endParaRPr lang="ru-RU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ru-RU" sz="20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0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ru-RU" sz="20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𝑵𝑯</m:t>
                              </m:r>
                            </m:e>
                            <m:sub>
                              <m:r>
                                <a:rPr lang="ru-RU" sz="2000" b="1" i="1"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𝟒</m:t>
                              </m:r>
                            </m:sub>
                          </m:s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𝟔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𝟐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𝑵𝑯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𝑯𝑭</m:t>
                      </m:r>
                    </m:oMath>
                  </m:oMathPara>
                </a14:m>
                <a:endParaRPr lang="ru-RU" sz="2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𝟎</m:t>
                          </m:r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𝟓</m:t>
                          </m:r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𝑶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𝑯𝑭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𝟐𝟓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000" b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endParaRPr lang="ru-RU" sz="2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:r>
                  <a:rPr lang="ru-RU" sz="2000" b="1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Суммарно </a:t>
                </a:r>
                <a:r>
                  <a:rPr lang="ru-RU" sz="20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реакция фторирования: :</a:t>
                </a:r>
                <a:endParaRPr lang="ru-RU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𝑪𝒆𝑶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𝑵𝑯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b>
                      </m:sSub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𝑯𝑭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𝑪𝒆𝑭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𝑵𝑯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↑+</m:t>
                      </m:r>
                      <m:f>
                        <m:f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den>
                      </m:f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𝑶</m:t>
                      </m:r>
                      <m:r>
                        <a:rPr lang="ru-RU" sz="20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↑+</m:t>
                      </m:r>
                      <m:f>
                        <m:f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den>
                      </m:f>
                      <m:sSub>
                        <m:sSubPr>
                          <m:ctrlP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𝑶</m:t>
                          </m:r>
                        </m:e>
                        <m:sub>
                          <m:r>
                            <a:rPr lang="ru-RU" sz="2000" b="1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ru-RU" sz="2000" b="1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112" y="17298385"/>
                <a:ext cx="6619409" cy="8443465"/>
              </a:xfrm>
              <a:prstGeom prst="rect">
                <a:avLst/>
              </a:prstGeom>
              <a:blipFill>
                <a:blip r:embed="rId4"/>
                <a:stretch>
                  <a:fillRect l="-921" r="-10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Рисунок 1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3406" y="13200556"/>
            <a:ext cx="2834678" cy="3790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11720511" y="6275708"/>
            <a:ext cx="7848601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А. </a:t>
            </a:r>
            <a:r>
              <a:rPr lang="en-US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Dyachenko</a:t>
            </a: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I. </a:t>
            </a:r>
            <a:r>
              <a:rPr lang="en-US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Gladkov</a:t>
            </a: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A</a:t>
            </a:r>
            <a:r>
              <a:rPr lang="en-US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Rempel</a:t>
            </a: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K. </a:t>
            </a:r>
            <a:r>
              <a:rPr lang="en-US" sz="2000" b="1" dirty="0" err="1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Serebryakova</a:t>
            </a: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E. </a:t>
            </a:r>
            <a:r>
              <a:rPr lang="en-US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Fesik</a:t>
            </a:r>
            <a:endParaRPr lang="ru-RU" sz="2000" b="1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MIREA – Russian Technological </a:t>
            </a:r>
            <a:r>
              <a:rPr lang="en-US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endParaRPr lang="ru-RU" sz="2000" b="1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JSC </a:t>
            </a:r>
            <a:r>
              <a:rPr lang="en-US" sz="2000" b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Solikamsk</a:t>
            </a:r>
            <a:r>
              <a:rPr lang="en-U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Magnesium Plant</a:t>
            </a:r>
            <a:endParaRPr lang="ru-RU" sz="2000" b="1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64840" y="7391325"/>
            <a:ext cx="9568010" cy="404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Abstract.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article presents the results of a study on the fluorination of cerium dioxide with ammonium difluoride.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Thermogravimetric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studies of the chemical interaction were conducted. The mechanism of a chemical reaction is considered, including four stages of interaction with the formation of ammonium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heptafluorocerrate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at the first stage and its subsequent thermal destruction to simple fluoride and reduction to cerium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trifluoride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with the release of oxygen. The kinetics of the fluorination reaction was experimentally studied, including the stage of cerium dioxide fluorination to ammonium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heptafluorocerrate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the subsequent stage of thermal destruction to cerium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trifluoride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separately. Thermodynamic calculations of the heat release of the fluorination reaction were carried out, and the material flows of the process of obtaining cerium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trifluoride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from cerium dioxide with the release of gaseous water, ammonia, hydrogen fluoride and oxygen were shown.</a:t>
            </a: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453254" y="3476750"/>
            <a:ext cx="97778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5400" b="1" cap="all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Fluorination </a:t>
            </a:r>
            <a:r>
              <a:rPr lang="en-US" sz="5400" b="1" cap="all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Process of Cerium </a:t>
            </a:r>
            <a:r>
              <a:rPr lang="en-US" sz="5400" b="1" cap="all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Dioxide with Ammonium Difluoride</a:t>
            </a:r>
            <a:endParaRPr lang="ru-RU" sz="5400" cap="all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0458450" y="3476750"/>
            <a:ext cx="76200" cy="78931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2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334" y="13268094"/>
            <a:ext cx="3622722" cy="3470087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8031682" y="17037551"/>
                <a:ext cx="6034597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2000" b="1" i="1" dirty="0" smtClean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Рис.2. Зависимости степени фторирования </a:t>
                </a:r>
                <a:r>
                  <a:rPr lang="en-US" sz="2000" b="1" i="1" dirty="0" err="1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CeO</a:t>
                </a:r>
                <a:r>
                  <a:rPr lang="ru-RU" sz="2000" b="1" i="1" baseline="-25000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sz="2000" b="1" i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 до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ru-RU" sz="2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20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20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𝑵𝑯</m:t>
                                </m:r>
                              </m:e>
                              <m:sub>
                                <m:r>
                                  <a:rPr lang="ru-RU" sz="20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sub>
                            </m:sSub>
                          </m:e>
                        </m:d>
                      </m:e>
                      <m:sub>
                        <m:r>
                          <a:rPr lang="ru-RU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sub>
                    </m:sSub>
                    <m:sSub>
                      <m:sSubPr>
                        <m:ctrlPr>
                          <a:rPr lang="ru-RU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𝑪𝒆𝑭</m:t>
                        </m:r>
                      </m:e>
                      <m:sub>
                        <m:r>
                          <a:rPr lang="ru-RU" sz="2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sub>
                    </m:sSub>
                  </m:oMath>
                </a14:m>
                <a:r>
                  <a:rPr lang="ru-RU" sz="2000" b="1" i="1" dirty="0">
                    <a:solidFill>
                      <a:srgbClr val="002060"/>
                    </a:solidFill>
                    <a:ea typeface="Calibri" panose="020F0502020204030204" pitchFamily="34" charset="0"/>
                    <a:cs typeface="Times New Roman" panose="02020603050405020304" pitchFamily="18" charset="0"/>
                  </a:rPr>
                  <a:t>от времени и температуры.</a:t>
                </a:r>
                <a:endParaRPr lang="ru-RU" sz="2000" b="1" dirty="0">
                  <a:solidFill>
                    <a:srgbClr val="002060"/>
                  </a:solidFill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682" y="17037551"/>
                <a:ext cx="6034597" cy="707886"/>
              </a:xfrm>
              <a:prstGeom prst="rect">
                <a:avLst/>
              </a:prstGeom>
              <a:blipFill>
                <a:blip r:embed="rId7"/>
                <a:stretch>
                  <a:fillRect t="-5172" b="-146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193525" y="17941641"/>
                <a:ext cx="5660247" cy="1244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0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Кинетическое уравнение</a:t>
                </a: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𝛂</m:t>
                    </m:r>
                    <m:r>
                      <a:rPr lang="ru-RU" sz="2000" b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𝟎𝟎𝟔𝟕𝟒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ru-RU" sz="2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𝒆𝒙𝒑</m:t>
                            </m:r>
                          </m:fName>
                          <m:e>
                            <m:d>
                              <m:dPr>
                                <m:ctrlPr>
                                  <a:rPr lang="ru-RU" sz="20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20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𝟏𝟑𝟒𝟕𝟗</m:t>
                                    </m:r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.</m:t>
                                    </m:r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𝟓</m:t>
                                    </m:r>
                                  </m:num>
                                  <m:den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𝑹𝑻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ru-RU" sz="2000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3525" y="17941641"/>
                <a:ext cx="5660247" cy="124495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Рисунок 32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324" y="19703234"/>
            <a:ext cx="3902732" cy="331258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Прямоугольник 28"/>
          <p:cNvSpPr/>
          <p:nvPr/>
        </p:nvSpPr>
        <p:spPr>
          <a:xfrm>
            <a:off x="8257251" y="23382419"/>
            <a:ext cx="5549024" cy="967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ru-RU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Зависимость степени разложения (</a:t>
            </a:r>
            <a:r>
              <a:rPr lang="en-US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b="1" i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CeF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от времени и температуры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8517255" y="24746538"/>
                <a:ext cx="5122880" cy="12449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449580"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2000" dirty="0" smtClean="0">
                    <a:ea typeface="Calibri" panose="020F0502020204030204" pitchFamily="34" charset="0"/>
                    <a:cs typeface="Times New Roman" panose="02020603050405020304" pitchFamily="18" charset="0"/>
                  </a:rPr>
                  <a:t>Кинетическое уравнение</a:t>
                </a:r>
                <a:endParaRPr lang="ru-RU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𝜶</m:t>
                    </m:r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ru-RU" sz="20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𝟏𝟑𝟓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func>
                          <m:funcPr>
                            <m:ctrlPr>
                              <a:rPr lang="ru-RU" sz="2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𝒆𝒙𝒑</m:t>
                            </m:r>
                          </m:fName>
                          <m:e>
                            <m:d>
                              <m:dPr>
                                <m:ctrlPr>
                                  <a:rPr lang="ru-RU" sz="20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2000" b="1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𝟑𝟒𝟖𝟓𝟏</m:t>
                                    </m:r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.</m:t>
                                    </m:r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ru-RU" sz="2000" b="1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𝑹𝑻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ru-RU" sz="2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ru-RU" sz="2000" b="1" i="1" dirty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000" dirty="0"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255" y="24746538"/>
                <a:ext cx="5122880" cy="12449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угольник 31"/>
          <p:cNvSpPr/>
          <p:nvPr/>
        </p:nvSpPr>
        <p:spPr>
          <a:xfrm>
            <a:off x="13965897" y="16987536"/>
            <a:ext cx="6894836" cy="506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ru-RU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Материальные потоки фторирования </a:t>
            </a:r>
            <a:r>
              <a:rPr lang="en-US" sz="2000" b="1" i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CeO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en-US" sz="2000" b="1" i="1" dirty="0" err="1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CeF</a:t>
            </a:r>
            <a:r>
              <a:rPr lang="ru-RU" sz="2000" b="1" i="1" baseline="-25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179037" y="26502888"/>
            <a:ext cx="192898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ВЫВОДЫ: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Реакции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взаимодействия диоксида церия с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дифторидом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аммония </a:t>
            </a:r>
            <a:r>
              <a:rPr lang="ru-RU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протекает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в 4 стадии с последовательным образованием сначала (NH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CeF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с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эндоэффектом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при 127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далее его разложением выше 130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до (NH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CeF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эндоэффектом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при 185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и до CeF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выше 220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с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эндоэффектом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при 284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, с последующим восстановлением до CeF</a:t>
            </a:r>
            <a:r>
              <a:rPr lang="ru-RU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при 324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с выделением кислорода.  Изучена кинетика процесса, экспериментально доказано, что первую стадию фторирования диоксида церия до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фтороцерратов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аммония количественно проходит при температуре 170-190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в трёхкратном от стехиометрии избытке фторида аммония в течение 90 минут. Вторая стадия разложения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фтороцерратов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трифторида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церия количественно проходит при температуре 400 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в течение 50 минут. </a:t>
            </a:r>
            <a:endParaRPr lang="ru-RU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7819680" y="13579461"/>
            <a:ext cx="233808" cy="12488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3972415" y="13314368"/>
            <a:ext cx="24063" cy="12561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Рисунок 43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023" y="18252907"/>
            <a:ext cx="5352424" cy="319659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Прямоугольник 40"/>
          <p:cNvSpPr/>
          <p:nvPr/>
        </p:nvSpPr>
        <p:spPr>
          <a:xfrm>
            <a:off x="14234460" y="21797606"/>
            <a:ext cx="568094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Рис. 5</a:t>
            </a:r>
            <a:r>
              <a:rPr lang="en-US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Эскизная </a:t>
            </a:r>
            <a:r>
              <a:rPr lang="ru-RU" sz="2000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аппаратурная схема </a:t>
            </a:r>
            <a:r>
              <a:rPr lang="ru-RU" sz="2000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процесса</a:t>
            </a:r>
            <a:endParaRPr lang="ru-RU" sz="2000" b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4294665" y="22649827"/>
            <a:ext cx="63054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Исходный оксид неодима (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) (оксид церия (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IV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)) совместно с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дифторидом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аммония поступает во вращающуюся барабанную печь, где при температуре 190 °С в течение 1,5 часа (170 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в течение 1,5 часов для церия) происходит реакция фторирования. Образовавшийся спек далее перемещается во вторую часть барабанной печи на прокалку в течение 1 ч (при 540 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для получения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трифторида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неодима, при 350 </a:t>
            </a:r>
            <a:r>
              <a:rPr lang="ru-RU" sz="2000" baseline="30000" dirty="0" err="1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для получения </a:t>
            </a:r>
            <a:r>
              <a:rPr lang="ru-RU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тетрафторида</a:t>
            </a:r>
            <a:r>
              <a:rPr lang="ru-RU" sz="2000" dirty="0">
                <a:ea typeface="Calibri" panose="020F0502020204030204" pitchFamily="34" charset="0"/>
                <a:cs typeface="Times New Roman" panose="02020603050405020304" pitchFamily="18" charset="0"/>
              </a:rPr>
              <a:t> церия). 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1278107" y="28731878"/>
            <a:ext cx="17107354" cy="41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угольник 50"/>
          <p:cNvSpPr/>
          <p:nvPr/>
        </p:nvSpPr>
        <p:spPr>
          <a:xfrm>
            <a:off x="1188767" y="29087687"/>
            <a:ext cx="88766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КОНТАКТЫ: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Дьяченко Александр Николаевич,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dyachenko@mirea.ru</a:t>
            </a: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т. 8-909-540-68-63 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19563163" y="3477126"/>
            <a:ext cx="12976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cap="all" dirty="0" smtClean="0">
                <a:cs typeface="Times New Roman" panose="02020603050405020304" pitchFamily="18" charset="0"/>
              </a:rPr>
              <a:t>Постер №</a:t>
            </a:r>
          </a:p>
          <a:p>
            <a:endParaRPr lang="ru-RU" b="1" cap="all" dirty="0">
              <a:cs typeface="Times New Roman" panose="02020603050405020304" pitchFamily="18" charset="0"/>
            </a:endParaRPr>
          </a:p>
          <a:p>
            <a:endParaRPr lang="ru-RU" b="1" cap="all" dirty="0" smtClean="0">
              <a:cs typeface="Times New Roman" panose="02020603050405020304" pitchFamily="18" charset="0"/>
            </a:endParaRPr>
          </a:p>
          <a:p>
            <a:endParaRPr lang="ru-RU" b="1" cap="all" dirty="0">
              <a:cs typeface="Times New Roman" panose="02020603050405020304" pitchFamily="18" charset="0"/>
            </a:endParaRPr>
          </a:p>
          <a:p>
            <a:r>
              <a:rPr lang="ru-RU" b="1" cap="all" dirty="0" smtClean="0">
                <a:cs typeface="Times New Roman" panose="02020603050405020304" pitchFamily="18" charset="0"/>
              </a:rPr>
              <a:t>_________</a:t>
            </a:r>
            <a:endParaRPr lang="ru-RU" dirty="0"/>
          </a:p>
        </p:txBody>
      </p:sp>
      <p:sp>
        <p:nvSpPr>
          <p:cNvPr id="37" name="Прямоугольник 12_0"/>
          <p:cNvSpPr/>
          <p:nvPr/>
        </p:nvSpPr>
        <p:spPr>
          <a:xfrm>
            <a:off x="0" y="0"/>
            <a:ext cx="21196497" cy="3101040"/>
          </a:xfrm>
          <a:prstGeom prst="rect">
            <a:avLst/>
          </a:prstGeom>
          <a:gradFill rotWithShape="0">
            <a:gsLst>
              <a:gs pos="0">
                <a:srgbClr val="231C53"/>
              </a:gs>
              <a:gs pos="100000">
                <a:srgbClr val="2858A8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ru-RU"/>
          </a:p>
        </p:txBody>
      </p:sp>
      <p:pic>
        <p:nvPicPr>
          <p:cNvPr id="39" name="Рисунок 13_0"/>
          <p:cNvPicPr/>
          <p:nvPr/>
        </p:nvPicPr>
        <p:blipFill>
          <a:blip r:embed="rId13"/>
          <a:srcRect r="222" b="1155"/>
          <a:stretch/>
        </p:blipFill>
        <p:spPr>
          <a:xfrm>
            <a:off x="0" y="0"/>
            <a:ext cx="21180346" cy="3087917"/>
          </a:xfrm>
          <a:prstGeom prst="rect">
            <a:avLst/>
          </a:prstGeom>
          <a:ln w="0">
            <a:noFill/>
          </a:ln>
        </p:spPr>
      </p:pic>
      <p:pic>
        <p:nvPicPr>
          <p:cNvPr id="40" name="Рисунок 188"/>
          <p:cNvPicPr/>
          <p:nvPr/>
        </p:nvPicPr>
        <p:blipFill>
          <a:blip r:embed="rId14"/>
          <a:srcRect l="20070" t="17429" r="17450" b="16074"/>
          <a:stretch/>
        </p:blipFill>
        <p:spPr>
          <a:xfrm>
            <a:off x="14055625" y="542076"/>
            <a:ext cx="6749204" cy="1975500"/>
          </a:xfrm>
          <a:prstGeom prst="rect">
            <a:avLst/>
          </a:prstGeom>
          <a:ln w="0">
            <a:noFill/>
          </a:ln>
        </p:spPr>
      </p:pic>
      <p:sp>
        <p:nvSpPr>
          <p:cNvPr id="43" name="TextBox 3_2"/>
          <p:cNvSpPr/>
          <p:nvPr/>
        </p:nvSpPr>
        <p:spPr>
          <a:xfrm>
            <a:off x="422251" y="208057"/>
            <a:ext cx="16022435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Международный конгресс по редким металлам, </a:t>
            </a:r>
            <a:r>
              <a:rPr lang="ru-RU" sz="4000" b="1" strike="noStrike" spc="-1" dirty="0" smtClean="0">
                <a:solidFill>
                  <a:srgbClr val="FFFFFF"/>
                </a:solidFill>
                <a:latin typeface="Arial"/>
                <a:ea typeface="DejaVu Sans"/>
              </a:rPr>
              <a:t/>
            </a:r>
            <a:br>
              <a:rPr lang="ru-RU" sz="4000" b="1" strike="noStrike" spc="-1" dirty="0" smtClean="0">
                <a:solidFill>
                  <a:srgbClr val="FFFFFF"/>
                </a:solidFill>
                <a:latin typeface="Arial"/>
                <a:ea typeface="DejaVu Sans"/>
              </a:rPr>
            </a:br>
            <a:r>
              <a:rPr lang="ru-RU" sz="4000" b="1" strike="noStrike" spc="-1" dirty="0" smtClean="0">
                <a:solidFill>
                  <a:srgbClr val="FFFFFF"/>
                </a:solidFill>
                <a:latin typeface="Arial"/>
                <a:ea typeface="DejaVu Sans"/>
              </a:rPr>
              <a:t>материалам и </a:t>
            </a:r>
            <a:r>
              <a:rPr lang="ru-RU" sz="40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технологиям РЕДМЕТ-2026 </a:t>
            </a:r>
            <a:endParaRPr lang="ru-RU" sz="4000" b="0" strike="noStrike" spc="-1" dirty="0">
              <a:latin typeface="XO Oriel"/>
            </a:endParaRPr>
          </a:p>
        </p:txBody>
      </p:sp>
      <p:sp>
        <p:nvSpPr>
          <p:cNvPr id="45" name="Прямоугольник 12_6"/>
          <p:cNvSpPr/>
          <p:nvPr/>
        </p:nvSpPr>
        <p:spPr>
          <a:xfrm>
            <a:off x="422251" y="1693862"/>
            <a:ext cx="13810328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40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The International Congress on Rare Metals, Materials and Related Technologies  RAREMET</a:t>
            </a:r>
            <a:r>
              <a:rPr lang="ru-RU" sz="40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-</a:t>
            </a:r>
            <a:r>
              <a:rPr lang="en-US" sz="4000" b="1" strike="noStrike" spc="-1" dirty="0">
                <a:solidFill>
                  <a:srgbClr val="FFFFFF"/>
                </a:solidFill>
                <a:latin typeface="Arial"/>
                <a:ea typeface="DejaVu Sans"/>
              </a:rPr>
              <a:t>2026</a:t>
            </a:r>
            <a:endParaRPr lang="ru-RU" sz="4000" b="0" strike="noStrike" spc="-1" dirty="0">
              <a:latin typeface="XO Oriel"/>
            </a:endParaRPr>
          </a:p>
        </p:txBody>
      </p:sp>
      <p:sp>
        <p:nvSpPr>
          <p:cNvPr id="46" name="Прямая соединительная линия 187"/>
          <p:cNvSpPr/>
          <p:nvPr/>
        </p:nvSpPr>
        <p:spPr>
          <a:xfrm>
            <a:off x="422251" y="1630267"/>
            <a:ext cx="12980558" cy="1009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781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1161</TotalTime>
  <Words>599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DejaVu Sans</vt:lpstr>
      <vt:lpstr>Times New Roman</vt:lpstr>
      <vt:lpstr>XO Oriel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Дьяченко А.Н. РТУ МИРЭА</dc:creator>
  <cp:lastModifiedBy>Иванова Екатерина Анатольевна</cp:lastModifiedBy>
  <cp:revision>18</cp:revision>
  <dcterms:created xsi:type="dcterms:W3CDTF">2026-04-24T06:00:47Z</dcterms:created>
  <dcterms:modified xsi:type="dcterms:W3CDTF">2026-04-28T05:30:24Z</dcterms:modified>
</cp:coreProperties>
</file>